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1FCFB18-55D1-4D8B-B2A4-D523372CACE8}">
  <a:tblStyle styleId="{01FCFB18-55D1-4D8B-B2A4-D523372CACE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PlusJakartaSansMedium-regular.fntdata"/><Relationship Id="rId23" Type="http://schemas.openxmlformats.org/officeDocument/2006/relationships/font" Target="fonts/PlusJakarta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slideMaster" Target="slideMasters/slideMaster4.xml"/><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cc02d5d31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cc02d5d31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d4cf55df5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d4cf55df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5d4cf55df5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5d4cf55df5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1.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youtube.com/watch?v=AHemd90ZdsU" TargetMode="External"/><Relationship Id="rId6"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Contextualizing Manifest Destiny</a:t>
            </a:r>
            <a:endParaRPr sz="1900">
              <a:solidFill>
                <a:schemeClr val="dk1"/>
              </a:solidFill>
              <a:latin typeface="Halant"/>
              <a:ea typeface="Halant"/>
              <a:cs typeface="Halant"/>
              <a:sym typeface="Halant"/>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94" name="Google Shape;194;p49"/>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195" name="Google Shape;195;p49"/>
          <p:cNvSpPr txBox="1"/>
          <p:nvPr/>
        </p:nvSpPr>
        <p:spPr>
          <a:xfrm>
            <a:off x="594300" y="1731100"/>
            <a:ext cx="6583800" cy="76170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Why did some Americans desire territorial expansion?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4-7) How did each of these factors influence westward migration?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Why did Mormons migrate west?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might letters or journals, like Sarah Herndon’s, impact others considering migration?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Why did some people believe that moving west would improve their health?</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11) How were many African Americans brought west?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96" name="Google Shape;196;p49"/>
          <p:cNvGraphicFramePr/>
          <p:nvPr/>
        </p:nvGraphicFramePr>
        <p:xfrm>
          <a:off x="952550" y="2779200"/>
          <a:ext cx="3000000" cy="3000000"/>
        </p:xfrm>
        <a:graphic>
          <a:graphicData uri="http://schemas.openxmlformats.org/drawingml/2006/table">
            <a:tbl>
              <a:tblPr>
                <a:noFill/>
                <a:tableStyleId>{01FCFB18-55D1-4D8B-B2A4-D523372CACE8}</a:tableStyleId>
              </a:tblPr>
              <a:tblGrid>
                <a:gridCol w="1955800"/>
                <a:gridCol w="1955800"/>
                <a:gridCol w="1955800"/>
              </a:tblGrid>
              <a:tr h="381000">
                <a:tc>
                  <a:txBody>
                    <a:bodyPr/>
                    <a:lstStyle/>
                    <a:p>
                      <a:pPr indent="0" lvl="0" marL="0" rtl="0" algn="ctr">
                        <a:spcBef>
                          <a:spcPts val="0"/>
                        </a:spcBef>
                        <a:spcAft>
                          <a:spcPts val="0"/>
                        </a:spcAft>
                        <a:buNone/>
                      </a:pPr>
                      <a:r>
                        <a:rPr b="1" lang="en" sz="1200">
                          <a:latin typeface="Inter"/>
                          <a:ea typeface="Inter"/>
                          <a:cs typeface="Inter"/>
                          <a:sym typeface="Inter"/>
                        </a:rPr>
                        <a:t>Panic of 1837</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Gold Rush</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Federal Land Policy</a:t>
                      </a:r>
                      <a:endParaRPr b="1" sz="1200">
                        <a:latin typeface="Inter"/>
                        <a:ea typeface="Inter"/>
                        <a:cs typeface="Inter"/>
                        <a:sym typeface="Inter"/>
                      </a:endParaRPr>
                    </a:p>
                  </a:txBody>
                  <a:tcPr marT="91425" marB="91425" marR="91425" marL="91425">
                    <a:solidFill>
                      <a:srgbClr val="38E0A4"/>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5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Manifest Destiny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02" name="Google Shape;202;p5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5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4" name="Google Shape;204;p5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6" name="Google Shape;206;p50"/>
          <p:cNvGraphicFramePr/>
          <p:nvPr/>
        </p:nvGraphicFramePr>
        <p:xfrm>
          <a:off x="315750" y="2202825"/>
          <a:ext cx="3000000" cy="3000000"/>
        </p:xfrm>
        <a:graphic>
          <a:graphicData uri="http://schemas.openxmlformats.org/drawingml/2006/table">
            <a:tbl>
              <a:tblPr>
                <a:noFill/>
                <a:tableStyleId>{01FCFB18-55D1-4D8B-B2A4-D523372CACE8}</a:tableStyleId>
              </a:tblPr>
              <a:tblGrid>
                <a:gridCol w="71409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lang="en" sz="1200">
                          <a:latin typeface="Halant"/>
                          <a:ea typeface="Halant"/>
                          <a:cs typeface="Halant"/>
                          <a:sym typeface="Halant"/>
                        </a:rPr>
                        <a:t> End at 1:54</a:t>
                      </a:r>
                      <a:endParaRPr sz="1200">
                        <a:latin typeface="Halant"/>
                        <a:ea typeface="Halant"/>
                        <a:cs typeface="Halant"/>
                        <a:sym typeface="Halant"/>
                      </a:endParaRPr>
                    </a:p>
                    <a:p>
                      <a:pPr indent="0" lvl="0" marL="38100" marR="152400" rtl="0" algn="l">
                        <a:spcBef>
                          <a:spcPts val="0"/>
                        </a:spcBef>
                        <a:spcAft>
                          <a:spcPts val="1800"/>
                        </a:spcAft>
                        <a:buNone/>
                      </a:pPr>
                      <a:r>
                        <a:rPr lang="en" sz="1200">
                          <a:solidFill>
                            <a:schemeClr val="dk1"/>
                          </a:solidFill>
                          <a:latin typeface="Inter"/>
                          <a:ea typeface="Inter"/>
                          <a:cs typeface="Inter"/>
                          <a:sym typeface="Inter"/>
                        </a:rPr>
                        <a:t>Hi, my name is Matthew Pinsker and I'm a historian. Here are a few things you need to know to sound smart about Manifest Destiny. People think of it as the official policy of territorial expansion—the idea that God had blessed America to become an ocean-bound Republic in the 19th century. But the truth is presidents and secretaries of state, they didn't use the phrase Manifest Destiny. It was the slogan of a journalist, named John L Sullivan, who invented it in 1845, when he was writing editorials about the annexation of Texas and about the boundary dispute with Britain over the Oregon Territory. He said “it was blessed by Providence, it was the Manifest Destiny of the country to become this continental power.” It immediately became controversial, at the time. The phrase itself was used more by critics than supporters as a way to ridicule expansionism. Whigs and others opposed it, a lot of Northerners thought it was code for spreading slavery. In fact, a lot of Manifest Destiny advocates—people who believed in territorial expansion—they felt like they had failed. They didn't think the country was spreading widely enough. They wanted all of Mexico. They wanted Canada. They wanted the entire continent to be part of the American Republic. The phrase actually kind of disappeared from American political life until the 1890s when it was reborn as part of the drive to make the United States a global power. Some people began to talk about expanding into the Caribbean or the Pacific. This is the era of the Spanish-American war. And that's when Manifest Destiny became ever more popular. But the irony is by that point John L. O’Sullivan, he had died in 1895 and when he died his obituaries didn't even mention the fact that he was the author of the phrase. He had sort of struggled and fallen into obscurity by that point. It took decades for historians to recover his role. And it's taken a lot of time for people to realize that the policy of Manifest Destiny was really a contested one that was controversial at its beginning and remains controversial today.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7" name="Google Shape;207;p50"/>
          <p:cNvSpPr txBox="1"/>
          <p:nvPr/>
        </p:nvSpPr>
        <p:spPr>
          <a:xfrm>
            <a:off x="1700625" y="1194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8" name="Google Shape;208;p50"/>
          <p:cNvSpPr txBox="1"/>
          <p:nvPr/>
        </p:nvSpPr>
        <p:spPr>
          <a:xfrm>
            <a:off x="216275" y="6864675"/>
            <a:ext cx="73149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 phrase "Manifest Destiny" was more often used by critics than by supporters at the time it was first introduced?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story of John L. O’Sullivan’s forgotten role in coining "Manifest Destiny" suggest about how ideas and people are remembered in history?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E95C3D"/>
              </a:highlight>
              <a:latin typeface="Inter"/>
              <a:ea typeface="Inter"/>
              <a:cs typeface="Inter"/>
              <a:sym typeface="Inter"/>
            </a:endParaRPr>
          </a:p>
        </p:txBody>
      </p:sp>
      <p:pic>
        <p:nvPicPr>
          <p:cNvPr id="209" name="Google Shape;209;p50" title="Context@2x transparent.png"/>
          <p:cNvPicPr preferRelativeResize="0"/>
          <p:nvPr/>
        </p:nvPicPr>
        <p:blipFill rotWithShape="1">
          <a:blip r:embed="rId6">
            <a:alphaModFix/>
          </a:blip>
          <a:srcRect b="0" l="0" r="0" t="0"/>
          <a:stretch/>
        </p:blipFill>
        <p:spPr>
          <a:xfrm>
            <a:off x="670051" y="12290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pic>
        <p:nvPicPr>
          <p:cNvPr id="214" name="Google Shape;214;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7" name="Google Shape;217;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218" name="Google Shape;218;p51"/>
          <p:cNvSpPr txBox="1"/>
          <p:nvPr/>
        </p:nvSpPr>
        <p:spPr>
          <a:xfrm>
            <a:off x="455228" y="6584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Using the table below, fill in the column that corresponds to one of the causes from the source your read. Then, mingle with your classmates to find two students who read sources that correspond to the other two themes. Take time to share your learnings with each other.</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219" name="Google Shape;219;p51"/>
          <p:cNvGraphicFramePr/>
          <p:nvPr/>
        </p:nvGraphicFramePr>
        <p:xfrm>
          <a:off x="381491" y="1709057"/>
          <a:ext cx="3000000" cy="3000000"/>
        </p:xfrm>
        <a:graphic>
          <a:graphicData uri="http://schemas.openxmlformats.org/drawingml/2006/table">
            <a:tbl>
              <a:tblPr>
                <a:noFill/>
                <a:tableStyleId>{01FCFB18-55D1-4D8B-B2A4-D523372CACE8}</a:tableStyleId>
              </a:tblPr>
              <a:tblGrid>
                <a:gridCol w="1342300"/>
                <a:gridCol w="1883300"/>
                <a:gridCol w="1883300"/>
                <a:gridCol w="1883300"/>
              </a:tblGrid>
              <a:tr h="399150">
                <a:tc>
                  <a:txBody>
                    <a:bodyPr/>
                    <a:lstStyle/>
                    <a:p>
                      <a:pPr indent="0" lvl="0" marL="0" rtl="0" algn="ctr">
                        <a:spcBef>
                          <a:spcPts val="0"/>
                        </a:spcBef>
                        <a:spcAft>
                          <a:spcPts val="0"/>
                        </a:spcAft>
                        <a:buNone/>
                      </a:pPr>
                      <a:r>
                        <a:rPr b="1" lang="en" sz="1200">
                          <a:latin typeface="Inter"/>
                          <a:ea typeface="Inter"/>
                          <a:cs typeface="Inter"/>
                          <a:sym typeface="Inter"/>
                        </a:rPr>
                        <a:t>Cause</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Economic</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Political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Social</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Author</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Main Message Summary</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5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225" name="Google Shape;225;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6" name="Google Shape;226;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7" name="Google Shape;227;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8" name="Google Shape;228;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29" name="Google Shape;229;p52"/>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30" name="Google Shape;230;p52"/>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Westward Expansion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31" name="Google Shape;231;p52"/>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p>
        </p:txBody>
      </p:sp>
      <p:sp>
        <p:nvSpPr>
          <p:cNvPr id="232" name="Google Shape;232;p52"/>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33" name="Google Shape;233;p52"/>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34" name="Google Shape;234;p52"/>
          <p:cNvCxnSpPr>
            <a:stCxn id="235"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36" name="Google Shape;236;p52"/>
          <p:cNvCxnSpPr>
            <a:stCxn id="231"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37" name="Google Shape;237;p52"/>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235" name="Google Shape;235;p52"/>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p>
        </p:txBody>
      </p:sp>
      <p:pic>
        <p:nvPicPr>
          <p:cNvPr id="238" name="Google Shape;238;p52"/>
          <p:cNvPicPr preferRelativeResize="0"/>
          <p:nvPr/>
        </p:nvPicPr>
        <p:blipFill>
          <a:blip r:embed="rId5">
            <a:alphaModFix/>
          </a:blip>
          <a:stretch>
            <a:fillRect/>
          </a:stretch>
        </p:blipFill>
        <p:spPr>
          <a:xfrm>
            <a:off x="453698" y="992623"/>
            <a:ext cx="1746300" cy="1746300"/>
          </a:xfrm>
          <a:prstGeom prst="rect">
            <a:avLst/>
          </a:prstGeom>
          <a:noFill/>
          <a:ln>
            <a:noFill/>
          </a:ln>
        </p:spPr>
      </p:pic>
      <p:sp>
        <p:nvSpPr>
          <p:cNvPr id="239" name="Google Shape;239;p52"/>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40" name="Google Shape;240;p52"/>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latin typeface="Inter"/>
              <a:ea typeface="Inter"/>
              <a:cs typeface="Inter"/>
              <a:sym typeface="Inter"/>
            </a:endParaRPr>
          </a:p>
        </p:txBody>
      </p:sp>
      <p:sp>
        <p:nvSpPr>
          <p:cNvPr id="241" name="Google Shape;241;p52"/>
          <p:cNvSpPr txBox="1"/>
          <p:nvPr/>
        </p:nvSpPr>
        <p:spPr>
          <a:xfrm>
            <a:off x="3001900" y="1999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
        <p:nvSpPr>
          <p:cNvPr id="242" name="Google Shape;242;p52"/>
          <p:cNvSpPr txBox="1"/>
          <p:nvPr/>
        </p:nvSpPr>
        <p:spPr>
          <a:xfrm>
            <a:off x="3001900" y="5735538"/>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